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74" r:id="rId5"/>
    <p:sldId id="275" r:id="rId6"/>
    <p:sldId id="266" r:id="rId7"/>
    <p:sldId id="276" r:id="rId8"/>
    <p:sldId id="259" r:id="rId9"/>
    <p:sldId id="267" r:id="rId10"/>
    <p:sldId id="260" r:id="rId11"/>
    <p:sldId id="268" r:id="rId12"/>
    <p:sldId id="261" r:id="rId13"/>
    <p:sldId id="269" r:id="rId14"/>
    <p:sldId id="270" r:id="rId15"/>
    <p:sldId id="262" r:id="rId16"/>
    <p:sldId id="271" r:id="rId17"/>
    <p:sldId id="272" r:id="rId18"/>
    <p:sldId id="273" r:id="rId19"/>
    <p:sldId id="263" r:id="rId20"/>
    <p:sldId id="264" r:id="rId21"/>
    <p:sldId id="258" r:id="rId22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595"/>
  </p:normalViewPr>
  <p:slideViewPr>
    <p:cSldViewPr>
      <p:cViewPr varScale="1">
        <p:scale>
          <a:sx n="91" d="100"/>
          <a:sy n="91" d="100"/>
        </p:scale>
        <p:origin x="1896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0495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6821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0480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802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6171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7433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1014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167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511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1984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1075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3B4E5-40BB-4A3E-9223-F4F39D8DD9A3}" type="datetimeFigureOut">
              <a:rPr lang="pt-BR" smtClean="0"/>
              <a:t>23/11/16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5690B-D1A0-42ED-84CD-B863C10FAAA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8029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584921"/>
            <a:ext cx="7772400" cy="1470025"/>
          </a:xfrm>
        </p:spPr>
        <p:txBody>
          <a:bodyPr>
            <a:noAutofit/>
          </a:bodyPr>
          <a:lstStyle/>
          <a:p>
            <a:r>
              <a:rPr lang="pt-BR" sz="2800" dirty="0" smtClean="0"/>
              <a:t>ALGORITMO DE ENXAME DE PARTÍCULAS PARA</a:t>
            </a:r>
            <a:br>
              <a:rPr lang="pt-BR" sz="2800" dirty="0" smtClean="0"/>
            </a:br>
            <a:r>
              <a:rPr lang="pt-BR" sz="2800" dirty="0" smtClean="0"/>
              <a:t>RESOLUÇÃO DO PROBLEMA DA PROGRAMAÇÃO</a:t>
            </a:r>
            <a:br>
              <a:rPr lang="pt-BR" sz="2800" dirty="0" smtClean="0"/>
            </a:br>
            <a:r>
              <a:rPr lang="pt-BR" sz="2800" dirty="0" smtClean="0"/>
              <a:t>DA PRODUÇÃO JOB-SHOP FLEXÍVEL</a:t>
            </a:r>
            <a:endParaRPr lang="pt-BR" sz="28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4340696"/>
            <a:ext cx="6400800" cy="1752600"/>
          </a:xfrm>
        </p:spPr>
        <p:txBody>
          <a:bodyPr>
            <a:normAutofit/>
          </a:bodyPr>
          <a:lstStyle/>
          <a:p>
            <a:r>
              <a:rPr lang="pt-BR" sz="2000" dirty="0" smtClean="0"/>
              <a:t>CCO-727 – Otimização Inteligente de Sistemas Produtivos</a:t>
            </a:r>
          </a:p>
          <a:p>
            <a:endParaRPr lang="pt-BR" sz="2400" dirty="0" smtClean="0"/>
          </a:p>
          <a:p>
            <a:r>
              <a:rPr lang="pt-BR" sz="2400" dirty="0" smtClean="0"/>
              <a:t>Diego Luiz </a:t>
            </a:r>
            <a:r>
              <a:rPr lang="pt-BR" sz="2400" dirty="0" err="1" smtClean="0"/>
              <a:t>Cavalca</a:t>
            </a:r>
            <a:endParaRPr lang="pt-BR" sz="2400" dirty="0"/>
          </a:p>
        </p:txBody>
      </p:sp>
      <p:grpSp>
        <p:nvGrpSpPr>
          <p:cNvPr id="7" name="Grupo 6"/>
          <p:cNvGrpSpPr/>
          <p:nvPr/>
        </p:nvGrpSpPr>
        <p:grpSpPr>
          <a:xfrm>
            <a:off x="2238364" y="476672"/>
            <a:ext cx="4667271" cy="1706189"/>
            <a:chOff x="2051720" y="404664"/>
            <a:chExt cx="4667271" cy="1706189"/>
          </a:xfrm>
        </p:grpSpPr>
        <p:pic>
          <p:nvPicPr>
            <p:cNvPr id="5" name="Imagem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16016" y="548679"/>
              <a:ext cx="2002975" cy="1368154"/>
            </a:xfrm>
            <a:prstGeom prst="rect">
              <a:avLst/>
            </a:prstGeom>
          </p:spPr>
        </p:pic>
        <p:pic>
          <p:nvPicPr>
            <p:cNvPr id="6" name="Imagem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51720" y="404664"/>
              <a:ext cx="2339752" cy="17061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8899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TÓPICOS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</a:p>
          <a:p>
            <a:r>
              <a:rPr lang="pt-BR" dirty="0" smtClean="0"/>
              <a:t>Problema</a:t>
            </a:r>
          </a:p>
          <a:p>
            <a:r>
              <a:rPr lang="pt-BR" b="1" dirty="0" smtClean="0">
                <a:solidFill>
                  <a:schemeClr val="accent6">
                    <a:lumMod val="75000"/>
                  </a:schemeClr>
                </a:solidFill>
              </a:rPr>
              <a:t>Objetivo da Pesquisa</a:t>
            </a:r>
          </a:p>
          <a:p>
            <a:r>
              <a:rPr lang="pt-BR" dirty="0" smtClean="0"/>
              <a:t>Conceitos Gerais</a:t>
            </a:r>
          </a:p>
          <a:p>
            <a:r>
              <a:rPr lang="pt-BR" dirty="0" smtClean="0"/>
              <a:t>Trabalhos Relacionados</a:t>
            </a:r>
          </a:p>
          <a:p>
            <a:r>
              <a:rPr lang="pt-BR" dirty="0" smtClean="0"/>
              <a:t>Proposta</a:t>
            </a:r>
          </a:p>
          <a:p>
            <a:r>
              <a:rPr lang="pt-BR" dirty="0" smtClean="0"/>
              <a:t>Considerações Finais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90825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smtClean="0"/>
              <a:t>OBJETIVOS DA PESQUISA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/>
          <a:lstStyle/>
          <a:p>
            <a:r>
              <a:rPr lang="pt-BR" dirty="0" smtClean="0"/>
              <a:t>Resolução do </a:t>
            </a:r>
            <a:r>
              <a:rPr lang="pt-BR" i="1" dirty="0" smtClean="0"/>
              <a:t>FJSP</a:t>
            </a:r>
            <a:r>
              <a:rPr lang="pt-BR" dirty="0" smtClean="0"/>
              <a:t> através da aplicação do algoritmo </a:t>
            </a:r>
            <a:r>
              <a:rPr lang="pt-BR" b="1" i="1" dirty="0" smtClean="0"/>
              <a:t>Enxame de Partículas (PSO) </a:t>
            </a:r>
            <a:r>
              <a:rPr lang="pt-BR" dirty="0" smtClean="0"/>
              <a:t>combinado com a utilização do mecanismo de busca local </a:t>
            </a:r>
            <a:r>
              <a:rPr lang="pt-BR" b="1" i="1" dirty="0" err="1" smtClean="0"/>
              <a:t>Simulated</a:t>
            </a:r>
            <a:r>
              <a:rPr lang="pt-BR" b="1" i="1" dirty="0" smtClean="0"/>
              <a:t> </a:t>
            </a:r>
            <a:r>
              <a:rPr lang="pt-BR" b="1" i="1" dirty="0" err="1" smtClean="0"/>
              <a:t>Annealing</a:t>
            </a:r>
            <a:r>
              <a:rPr lang="pt-BR" b="1" i="1" dirty="0" smtClean="0"/>
              <a:t> (AS)</a:t>
            </a:r>
            <a:r>
              <a:rPr lang="pt-BR" dirty="0" smtClean="0"/>
              <a:t>;</a:t>
            </a:r>
          </a:p>
          <a:p>
            <a:endParaRPr lang="pt-BR" dirty="0"/>
          </a:p>
          <a:p>
            <a:r>
              <a:rPr lang="pt-BR" dirty="0" smtClean="0"/>
              <a:t>Critério de minimização do problema: </a:t>
            </a:r>
            <a:r>
              <a:rPr lang="pt-BR" b="1" dirty="0" smtClean="0"/>
              <a:t>tempo de completude do roteiro de produção </a:t>
            </a:r>
            <a:r>
              <a:rPr lang="pt-BR" b="1" i="1" dirty="0" smtClean="0"/>
              <a:t>(</a:t>
            </a:r>
            <a:r>
              <a:rPr lang="pt-BR" b="1" i="1" dirty="0" err="1" smtClean="0"/>
              <a:t>maskepan</a:t>
            </a:r>
            <a:r>
              <a:rPr lang="pt-BR" b="1" i="1" dirty="0" smtClean="0"/>
              <a:t>)</a:t>
            </a:r>
            <a:r>
              <a:rPr lang="pt-BR" dirty="0" smtClean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37991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TÓPICOS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</a:p>
          <a:p>
            <a:r>
              <a:rPr lang="pt-BR" dirty="0" smtClean="0"/>
              <a:t>Problema</a:t>
            </a:r>
          </a:p>
          <a:p>
            <a:r>
              <a:rPr lang="pt-BR" dirty="0" smtClean="0"/>
              <a:t>Objetivos</a:t>
            </a:r>
          </a:p>
          <a:p>
            <a:r>
              <a:rPr lang="pt-BR" b="1" dirty="0" smtClean="0">
                <a:solidFill>
                  <a:schemeClr val="accent6">
                    <a:lumMod val="75000"/>
                  </a:schemeClr>
                </a:solidFill>
              </a:rPr>
              <a:t>Conceitos Gerais</a:t>
            </a:r>
          </a:p>
          <a:p>
            <a:r>
              <a:rPr lang="pt-BR" dirty="0" smtClean="0"/>
              <a:t>Trabalhos Relacionados</a:t>
            </a:r>
          </a:p>
          <a:p>
            <a:r>
              <a:rPr lang="pt-BR" dirty="0" smtClean="0"/>
              <a:t>Proposta</a:t>
            </a:r>
          </a:p>
          <a:p>
            <a:r>
              <a:rPr lang="pt-BR" dirty="0" smtClean="0"/>
              <a:t>Considerações Finais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37244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smtClean="0"/>
              <a:t>ENXAME DE PARTÍCULAS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93193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smtClean="0"/>
              <a:t>SIMULATE ANNEALING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59320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TÓPICOS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</a:p>
          <a:p>
            <a:r>
              <a:rPr lang="pt-BR" dirty="0" smtClean="0"/>
              <a:t>Problema</a:t>
            </a:r>
          </a:p>
          <a:p>
            <a:r>
              <a:rPr lang="pt-BR" dirty="0" smtClean="0"/>
              <a:t>Objetivos</a:t>
            </a:r>
          </a:p>
          <a:p>
            <a:r>
              <a:rPr lang="pt-BR" dirty="0" smtClean="0"/>
              <a:t>Conceitos Gerais</a:t>
            </a:r>
          </a:p>
          <a:p>
            <a:r>
              <a:rPr lang="pt-BR" b="1" dirty="0" smtClean="0">
                <a:solidFill>
                  <a:schemeClr val="accent6">
                    <a:lumMod val="75000"/>
                  </a:schemeClr>
                </a:solidFill>
              </a:rPr>
              <a:t>Trabalhos Relacionados</a:t>
            </a:r>
          </a:p>
          <a:p>
            <a:r>
              <a:rPr lang="pt-BR" dirty="0" smtClean="0"/>
              <a:t>Proposta</a:t>
            </a:r>
          </a:p>
          <a:p>
            <a:r>
              <a:rPr lang="pt-BR" dirty="0" smtClean="0"/>
              <a:t>Considerações Finais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15449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smtClean="0"/>
              <a:t>TRABALHOS RELACIONADOS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748679"/>
          </a:xfrm>
        </p:spPr>
        <p:txBody>
          <a:bodyPr/>
          <a:lstStyle/>
          <a:p>
            <a:r>
              <a:rPr lang="pt-BR" dirty="0" smtClean="0"/>
              <a:t>A pesquisa foi apoiada nos trabalhos de: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629041" y="2663521"/>
            <a:ext cx="7848872" cy="470898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176213"/>
            <a:r>
              <a:rPr lang="pt-BR" sz="2000" b="1" dirty="0" smtClean="0"/>
              <a:t>XIA; WU; (2005)</a:t>
            </a:r>
          </a:p>
          <a:p>
            <a:pPr marL="176213"/>
            <a:r>
              <a:rPr lang="pt-BR" sz="2000" dirty="0" smtClean="0"/>
              <a:t>Algoritmo PSO híbrido multiobjetivo que utiliza a abordagem hierárquica para a resolução do FJSP, apoiado no algoritmo de busca local Arrefecimento Simulado (SA) para a resolução do subproblema de programação.</a:t>
            </a:r>
          </a:p>
          <a:p>
            <a:endParaRPr lang="pt-BR" sz="2000" b="1" dirty="0" smtClean="0"/>
          </a:p>
          <a:p>
            <a:endParaRPr lang="pt-BR" sz="2000" b="1" dirty="0"/>
          </a:p>
          <a:p>
            <a:endParaRPr lang="pt-BR" sz="2000" b="1" dirty="0" smtClean="0"/>
          </a:p>
          <a:p>
            <a:endParaRPr lang="pt-BR" sz="2000" b="1" dirty="0"/>
          </a:p>
          <a:p>
            <a:endParaRPr lang="pt-BR" sz="2000" b="1" dirty="0" smtClean="0"/>
          </a:p>
          <a:p>
            <a:endParaRPr lang="pt-BR" sz="2000" b="1" dirty="0"/>
          </a:p>
          <a:p>
            <a:pPr marL="176213"/>
            <a:r>
              <a:rPr lang="pt-BR" sz="2000" b="1" dirty="0" smtClean="0"/>
              <a:t>ARANHA; G. (2016)</a:t>
            </a:r>
          </a:p>
          <a:p>
            <a:pPr marL="176213"/>
            <a:r>
              <a:rPr lang="pt-BR" sz="2000" dirty="0" smtClean="0"/>
              <a:t>Enxame de Partículas  híbrido de caráter multiobjetivo que também utiliza a abordagem hierárquica para a resolução do FJSP. A fim de resolver o subproblema de programação utiliza os algoritmos de busca local Reinício Aleatório de Subida de Colina (RRHC), Arrefecimento Simulado (SA) e Busca Tabu (TS).</a:t>
            </a:r>
          </a:p>
        </p:txBody>
      </p:sp>
    </p:spTree>
    <p:extLst>
      <p:ext uri="{BB962C8B-B14F-4D97-AF65-F5344CB8AC3E}">
        <p14:creationId xmlns:p14="http://schemas.microsoft.com/office/powerpoint/2010/main" val="2878847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smtClean="0"/>
              <a:t>TRABALHOS RELACIONADOS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748679"/>
          </a:xfrm>
        </p:spPr>
        <p:txBody>
          <a:bodyPr>
            <a:normAutofit fontScale="85000" lnSpcReduction="10000"/>
          </a:bodyPr>
          <a:lstStyle/>
          <a:p>
            <a:r>
              <a:rPr lang="pt-BR" dirty="0" smtClean="0"/>
              <a:t>Diferenças entre trabalhos, considerando apenas SA:</a:t>
            </a:r>
          </a:p>
          <a:p>
            <a:endParaRPr lang="pt-BR" dirty="0"/>
          </a:p>
          <a:p>
            <a:endParaRPr lang="pt-BR" dirty="0"/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3268139"/>
              </p:ext>
            </p:extLst>
          </p:nvPr>
        </p:nvGraphicFramePr>
        <p:xfrm>
          <a:off x="539552" y="2420888"/>
          <a:ext cx="8064896" cy="410134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64296"/>
                <a:gridCol w="2448272"/>
                <a:gridCol w="2952328"/>
              </a:tblGrid>
              <a:tr h="504056">
                <a:tc>
                  <a:txBody>
                    <a:bodyPr/>
                    <a:lstStyle/>
                    <a:p>
                      <a:r>
                        <a:rPr lang="pt-BR" dirty="0" smtClean="0"/>
                        <a:t>ITEM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XIA, W.; WU, Z. (2005)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ARANHA, G. (2016)</a:t>
                      </a:r>
                    </a:p>
                  </a:txBody>
                  <a:tcPr/>
                </a:tc>
              </a:tr>
              <a:tr h="579770">
                <a:tc>
                  <a:txBody>
                    <a:bodyPr/>
                    <a:lstStyle/>
                    <a:p>
                      <a:r>
                        <a:rPr lang="pt-BR" dirty="0" smtClean="0"/>
                        <a:t>Codificação estocástica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b="0" dirty="0" smtClean="0"/>
                        <a:t>NÃO</a:t>
                      </a:r>
                      <a:endParaRPr lang="pt-BR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b="0" dirty="0" smtClean="0"/>
                        <a:t>SIM</a:t>
                      </a:r>
                      <a:endParaRPr lang="pt-BR" b="0" dirty="0"/>
                    </a:p>
                  </a:txBody>
                  <a:tcPr/>
                </a:tc>
              </a:tr>
              <a:tr h="579770">
                <a:tc>
                  <a:txBody>
                    <a:bodyPr/>
                    <a:lstStyle/>
                    <a:p>
                      <a:r>
                        <a:rPr lang="pt-BR" dirty="0" smtClean="0"/>
                        <a:t>Função de vizinhança (SA)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‘Swap’ de operações, por máquina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b="0" dirty="0" smtClean="0"/>
                        <a:t>Caminho crítico</a:t>
                      </a:r>
                      <a:endParaRPr lang="pt-BR" b="0" dirty="0"/>
                    </a:p>
                  </a:txBody>
                  <a:tcPr/>
                </a:tc>
              </a:tr>
              <a:tr h="724366">
                <a:tc>
                  <a:txBody>
                    <a:bodyPr/>
                    <a:lstStyle/>
                    <a:p>
                      <a:r>
                        <a:rPr lang="pt-BR" dirty="0" smtClean="0"/>
                        <a:t>Controle </a:t>
                      </a:r>
                      <a:r>
                        <a:rPr lang="pt-BR" dirty="0" err="1" smtClean="0"/>
                        <a:t>antiestagnação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Não possui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b="0" dirty="0" smtClean="0"/>
                        <a:t>Valida as soluções a cada iteração do PSO (amplia o espaço de busca)</a:t>
                      </a:r>
                      <a:endParaRPr lang="pt-BR" b="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pt-BR" dirty="0" smtClean="0"/>
                        <a:t>Máquinas factíveis (problema flexível, 8x8)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Insere valores </a:t>
                      </a:r>
                      <a:r>
                        <a:rPr lang="pt-BR" i="1" dirty="0" smtClean="0"/>
                        <a:t>9999</a:t>
                      </a:r>
                      <a:r>
                        <a:rPr lang="pt-BR" dirty="0" smtClean="0"/>
                        <a:t> (‘infinito) na matriz de tempos, inutilizando assim a máquina para operação não factível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smtClean="0"/>
                        <a:t>Endereça a operação o maior nível possível na composição da solução</a:t>
                      </a:r>
                      <a:endParaRPr lang="pt-BR" b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672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b="1" dirty="0" smtClean="0"/>
              <a:t>RESULTADOS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74867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u="sng" dirty="0"/>
          </a:p>
          <a:p>
            <a:endParaRPr lang="pt-BR" dirty="0"/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952870"/>
              </p:ext>
            </p:extLst>
          </p:nvPr>
        </p:nvGraphicFramePr>
        <p:xfrm>
          <a:off x="539552" y="2420888"/>
          <a:ext cx="8064897" cy="244827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664296"/>
                <a:gridCol w="778217"/>
                <a:gridCol w="835028"/>
                <a:gridCol w="1195067"/>
                <a:gridCol w="2592289"/>
              </a:tblGrid>
              <a:tr h="362524">
                <a:tc rowSpan="2">
                  <a:txBody>
                    <a:bodyPr/>
                    <a:lstStyle/>
                    <a:p>
                      <a:r>
                        <a:rPr lang="pt-BR" dirty="0" err="1" smtClean="0"/>
                        <a:t>NxM</a:t>
                      </a:r>
                      <a:r>
                        <a:rPr lang="pt-BR" dirty="0" smtClean="0"/>
                        <a:t> (</a:t>
                      </a:r>
                      <a:r>
                        <a:rPr lang="pt-BR" dirty="0" err="1" smtClean="0"/>
                        <a:t>dataset</a:t>
                      </a:r>
                      <a:r>
                        <a:rPr lang="pt-BR" dirty="0" smtClean="0"/>
                        <a:t>)</a:t>
                      </a:r>
                      <a:endParaRPr lang="pt-BR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ARANHA, G. (2016)</a:t>
                      </a:r>
                      <a:endParaRPr lang="pt-BR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XIA, W.; WU, Z. (2005)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dirty="0" smtClean="0"/>
                    </a:p>
                  </a:txBody>
                  <a:tcPr/>
                </a:tc>
              </a:tr>
              <a:tr h="362524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1" dirty="0" smtClean="0">
                          <a:solidFill>
                            <a:schemeClr val="bg1"/>
                          </a:solidFill>
                        </a:rPr>
                        <a:t>RRHC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1" dirty="0" smtClean="0">
                          <a:solidFill>
                            <a:schemeClr val="bg1"/>
                          </a:solidFill>
                        </a:rPr>
                        <a:t>SA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1" dirty="0" smtClean="0">
                          <a:solidFill>
                            <a:schemeClr val="bg1"/>
                          </a:solidFill>
                        </a:rPr>
                        <a:t>TS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</a:tr>
              <a:tr h="574641">
                <a:tc>
                  <a:txBody>
                    <a:bodyPr/>
                    <a:lstStyle/>
                    <a:p>
                      <a:r>
                        <a:rPr lang="pt-BR" dirty="0" smtClean="0"/>
                        <a:t>8x8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14</a:t>
                      </a:r>
                      <a:endParaRPr lang="pt-BR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14</a:t>
                      </a:r>
                      <a:endParaRPr lang="pt-BR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14</a:t>
                      </a:r>
                      <a:endParaRPr lang="pt-BR" b="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15</a:t>
                      </a:r>
                      <a:endParaRPr lang="pt-BR" b="0" dirty="0"/>
                    </a:p>
                  </a:txBody>
                  <a:tcPr/>
                </a:tc>
              </a:tr>
              <a:tr h="574641">
                <a:tc>
                  <a:txBody>
                    <a:bodyPr/>
                    <a:lstStyle/>
                    <a:p>
                      <a:r>
                        <a:rPr lang="pt-BR" dirty="0" smtClean="0"/>
                        <a:t>10x10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7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7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7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7</a:t>
                      </a:r>
                      <a:endParaRPr lang="pt-BR" b="0" dirty="0"/>
                    </a:p>
                  </a:txBody>
                  <a:tcPr/>
                </a:tc>
              </a:tr>
              <a:tr h="567470">
                <a:tc>
                  <a:txBody>
                    <a:bodyPr/>
                    <a:lstStyle/>
                    <a:p>
                      <a:r>
                        <a:rPr lang="pt-BR" dirty="0" smtClean="0"/>
                        <a:t>15x10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11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11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11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smtClean="0"/>
                        <a:t>12</a:t>
                      </a:r>
                      <a:endParaRPr lang="pt-BR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97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TÓPICOS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</a:p>
          <a:p>
            <a:r>
              <a:rPr lang="pt-BR" dirty="0" smtClean="0"/>
              <a:t>Problema</a:t>
            </a:r>
          </a:p>
          <a:p>
            <a:r>
              <a:rPr lang="pt-BR" dirty="0" smtClean="0"/>
              <a:t>Objetivos</a:t>
            </a:r>
          </a:p>
          <a:p>
            <a:r>
              <a:rPr lang="pt-BR" dirty="0" smtClean="0"/>
              <a:t>Conceitos Gerais</a:t>
            </a:r>
          </a:p>
          <a:p>
            <a:r>
              <a:rPr lang="pt-BR" dirty="0" smtClean="0"/>
              <a:t>Trabalhos Relacionados</a:t>
            </a:r>
          </a:p>
          <a:p>
            <a:r>
              <a:rPr lang="pt-BR" b="1" dirty="0" smtClean="0">
                <a:solidFill>
                  <a:schemeClr val="accent6">
                    <a:lumMod val="75000"/>
                  </a:schemeClr>
                </a:solidFill>
              </a:rPr>
              <a:t>Proposta</a:t>
            </a:r>
          </a:p>
          <a:p>
            <a:r>
              <a:rPr lang="pt-BR" dirty="0" smtClean="0"/>
              <a:t>Considerações Finais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5995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TÓPICOS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smtClean="0">
                <a:solidFill>
                  <a:schemeClr val="accent6">
                    <a:lumMod val="75000"/>
                  </a:schemeClr>
                </a:solidFill>
              </a:rPr>
              <a:t>Introdução</a:t>
            </a:r>
          </a:p>
          <a:p>
            <a:r>
              <a:rPr lang="pt-BR" dirty="0" smtClean="0"/>
              <a:t>Definição do FJSP</a:t>
            </a:r>
          </a:p>
          <a:p>
            <a:r>
              <a:rPr lang="pt-BR" dirty="0" smtClean="0"/>
              <a:t>Objetivos</a:t>
            </a:r>
          </a:p>
          <a:p>
            <a:r>
              <a:rPr lang="pt-BR" dirty="0" smtClean="0"/>
              <a:t>Conceitos Gerais</a:t>
            </a:r>
          </a:p>
          <a:p>
            <a:r>
              <a:rPr lang="pt-BR" dirty="0" smtClean="0"/>
              <a:t>Trabalhos Relacionados</a:t>
            </a:r>
          </a:p>
          <a:p>
            <a:r>
              <a:rPr lang="pt-BR" dirty="0" smtClean="0"/>
              <a:t>Proposta</a:t>
            </a:r>
          </a:p>
          <a:p>
            <a:r>
              <a:rPr lang="pt-BR" dirty="0" smtClean="0"/>
              <a:t>Considerações Finais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616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TÓPICOS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</a:p>
          <a:p>
            <a:r>
              <a:rPr lang="pt-BR" dirty="0" smtClean="0"/>
              <a:t>Problema</a:t>
            </a:r>
          </a:p>
          <a:p>
            <a:r>
              <a:rPr lang="pt-BR" dirty="0" smtClean="0"/>
              <a:t>Objetivos</a:t>
            </a:r>
          </a:p>
          <a:p>
            <a:r>
              <a:rPr lang="pt-BR" dirty="0" smtClean="0"/>
              <a:t>Conceitos Gerais</a:t>
            </a:r>
          </a:p>
          <a:p>
            <a:r>
              <a:rPr lang="pt-BR" dirty="0" smtClean="0"/>
              <a:t>Trabalhos Relacionados</a:t>
            </a:r>
          </a:p>
          <a:p>
            <a:r>
              <a:rPr lang="pt-BR" dirty="0" smtClean="0"/>
              <a:t>Proposta</a:t>
            </a:r>
          </a:p>
          <a:p>
            <a:r>
              <a:rPr lang="pt-BR" b="1" dirty="0" smtClean="0">
                <a:solidFill>
                  <a:schemeClr val="accent6">
                    <a:lumMod val="75000"/>
                  </a:schemeClr>
                </a:solidFill>
              </a:rPr>
              <a:t>Considerações Finais</a:t>
            </a:r>
            <a:endParaRPr lang="pt-BR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4630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Considerações Finais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7164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PROGRAMAÇÃO DA PRODUÇÃO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Consiste em </a:t>
            </a:r>
            <a:r>
              <a:rPr lang="pt-BR" dirty="0"/>
              <a:t>uma área da </a:t>
            </a:r>
            <a:r>
              <a:rPr lang="pt-BR" dirty="0" smtClean="0"/>
              <a:t>manufatura;</a:t>
            </a:r>
          </a:p>
          <a:p>
            <a:endParaRPr lang="pt-BR" dirty="0"/>
          </a:p>
          <a:p>
            <a:r>
              <a:rPr lang="pt-BR" dirty="0" smtClean="0"/>
              <a:t>O </a:t>
            </a:r>
            <a:r>
              <a:rPr lang="pt-BR" dirty="0"/>
              <a:t>objetivo principal dá-se tanto no planejamento quanto no controle dos recursos do processo </a:t>
            </a:r>
            <a:r>
              <a:rPr lang="pt-BR" dirty="0" smtClean="0"/>
              <a:t>produtivo.</a:t>
            </a:r>
          </a:p>
        </p:txBody>
      </p:sp>
    </p:spTree>
    <p:extLst>
      <p:ext uri="{BB962C8B-B14F-4D97-AF65-F5344CB8AC3E}">
        <p14:creationId xmlns:p14="http://schemas.microsoft.com/office/powerpoint/2010/main" val="402989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PROGRAMAÇÃO DA PRODUÇÃO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709119"/>
          </a:xfrm>
        </p:spPr>
        <p:txBody>
          <a:bodyPr>
            <a:normAutofit/>
          </a:bodyPr>
          <a:lstStyle/>
          <a:p>
            <a:r>
              <a:rPr lang="pt-BR" b="1" dirty="0" smtClean="0"/>
              <a:t>Ideia: </a:t>
            </a:r>
            <a:r>
              <a:rPr lang="pt-BR" dirty="0"/>
              <a:t>processar 𝒏 tarefas em 𝒎 recursos </a:t>
            </a:r>
            <a:r>
              <a:rPr lang="pt-BR" dirty="0" smtClean="0"/>
              <a:t>produtivos (máquinas) </a:t>
            </a:r>
            <a:r>
              <a:rPr lang="pt-BR" dirty="0"/>
              <a:t>em </a:t>
            </a:r>
            <a:r>
              <a:rPr lang="pt-BR" dirty="0" smtClean="0"/>
              <a:t>tempo viável, </a:t>
            </a:r>
            <a:r>
              <a:rPr lang="pt-BR" dirty="0"/>
              <a:t>com o intuito de obter um produto com o menor tempo e custo de produção possível, </a:t>
            </a:r>
            <a:r>
              <a:rPr lang="pt-BR" u="sng" dirty="0"/>
              <a:t>respeitando as restrições</a:t>
            </a:r>
            <a:r>
              <a:rPr lang="pt-BR" dirty="0" smtClean="0"/>
              <a:t>.</a:t>
            </a:r>
          </a:p>
          <a:p>
            <a:endParaRPr lang="pt-BR" dirty="0"/>
          </a:p>
          <a:p>
            <a:r>
              <a:rPr lang="pt-BR" b="1" dirty="0" smtClean="0"/>
              <a:t>Exemplos: </a:t>
            </a:r>
            <a:r>
              <a:rPr lang="pt-BR" dirty="0" smtClean="0"/>
              <a:t>Montagem de automóveis, construção de aparelhos de eletrodomésticos, indústria têxtil, construção </a:t>
            </a:r>
            <a:r>
              <a:rPr lang="pt-BR" smtClean="0"/>
              <a:t>civil, etc</a:t>
            </a:r>
            <a:r>
              <a:rPr lang="pt-BR" dirty="0" smtClean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2054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PROGRAMAÇÃO DA PRODUÇÃO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709119"/>
          </a:xfrm>
        </p:spPr>
        <p:txBody>
          <a:bodyPr>
            <a:normAutofit/>
          </a:bodyPr>
          <a:lstStyle/>
          <a:p>
            <a:r>
              <a:rPr lang="pt-BR" b="1" dirty="0" smtClean="0"/>
              <a:t>Desafio: </a:t>
            </a:r>
            <a:r>
              <a:rPr lang="pt-BR" dirty="0" smtClean="0"/>
              <a:t>como otimizar a produção com os recursos disponíveis, diminuindo custos e </a:t>
            </a:r>
            <a:r>
              <a:rPr lang="pt-BR" u="sng" dirty="0" smtClean="0"/>
              <a:t>maximizando</a:t>
            </a:r>
            <a:r>
              <a:rPr lang="pt-BR" dirty="0" smtClean="0"/>
              <a:t> o </a:t>
            </a:r>
            <a:r>
              <a:rPr lang="pt-BR" b="1" dirty="0" smtClean="0"/>
              <a:t>lucro produtivo</a:t>
            </a:r>
            <a:r>
              <a:rPr lang="pt-BR" dirty="0" smtClean="0"/>
              <a:t>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8153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 dirty="0" smtClean="0"/>
              <a:t>MODELOS DE PROGRAMAÇÃO </a:t>
            </a:r>
            <a:br>
              <a:rPr lang="pt-BR" b="1" dirty="0" smtClean="0"/>
            </a:br>
            <a:r>
              <a:rPr lang="pt-BR" b="1" dirty="0" smtClean="0"/>
              <a:t>DA PRODUÇÃO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pt-BR" dirty="0" smtClean="0"/>
              <a:t>Antes de resolver, é preciso </a:t>
            </a:r>
            <a:r>
              <a:rPr lang="pt-BR" u="sng" dirty="0" smtClean="0"/>
              <a:t>modelar de maneira eficiente</a:t>
            </a:r>
            <a:r>
              <a:rPr lang="pt-BR" dirty="0" smtClean="0"/>
              <a:t>, de acordo com o contexto estudado;</a:t>
            </a:r>
          </a:p>
          <a:p>
            <a:endParaRPr lang="pt-BR" dirty="0"/>
          </a:p>
          <a:p>
            <a:r>
              <a:rPr lang="pt-BR" dirty="0" smtClean="0"/>
              <a:t>Existem alguns </a:t>
            </a:r>
            <a:r>
              <a:rPr lang="pt-BR" dirty="0"/>
              <a:t>modelos de </a:t>
            </a:r>
            <a:r>
              <a:rPr lang="pt-BR" dirty="0" err="1"/>
              <a:t>programaç</a:t>
            </a:r>
            <a:r>
              <a:rPr lang="pt-BR" dirty="0" err="1" smtClean="0"/>
              <a:t>ão</a:t>
            </a:r>
            <a:r>
              <a:rPr lang="pt-BR" dirty="0" smtClean="0"/>
              <a:t>, os quais </a:t>
            </a:r>
            <a:r>
              <a:rPr lang="pt-BR" dirty="0"/>
              <a:t>cabe destacar: </a:t>
            </a:r>
            <a:r>
              <a:rPr lang="pt-BR" dirty="0" err="1"/>
              <a:t>Flow</a:t>
            </a:r>
            <a:r>
              <a:rPr lang="pt-BR" dirty="0"/>
              <a:t>-shop </a:t>
            </a:r>
            <a:r>
              <a:rPr lang="pt-BR" dirty="0" err="1"/>
              <a:t>Scheduling</a:t>
            </a:r>
            <a:r>
              <a:rPr lang="pt-BR" dirty="0"/>
              <a:t> (FS), </a:t>
            </a:r>
            <a:r>
              <a:rPr lang="pt-BR" dirty="0" err="1"/>
              <a:t>Job</a:t>
            </a:r>
            <a:r>
              <a:rPr lang="pt-BR" dirty="0"/>
              <a:t>-shop </a:t>
            </a:r>
            <a:r>
              <a:rPr lang="pt-BR" dirty="0" err="1"/>
              <a:t>Scheduling</a:t>
            </a:r>
            <a:r>
              <a:rPr lang="pt-BR" dirty="0"/>
              <a:t> (JS), Open-shop </a:t>
            </a:r>
            <a:r>
              <a:rPr lang="pt-BR" dirty="0" err="1"/>
              <a:t>Scheduling</a:t>
            </a:r>
            <a:r>
              <a:rPr lang="pt-BR" dirty="0"/>
              <a:t> (OS) e </a:t>
            </a:r>
            <a:r>
              <a:rPr lang="pt-BR" dirty="0" err="1"/>
              <a:t>Flexible</a:t>
            </a:r>
            <a:r>
              <a:rPr lang="pt-BR" dirty="0"/>
              <a:t> </a:t>
            </a:r>
            <a:r>
              <a:rPr lang="pt-BR" dirty="0" err="1"/>
              <a:t>Job</a:t>
            </a:r>
            <a:r>
              <a:rPr lang="pt-BR" dirty="0"/>
              <a:t>-shop </a:t>
            </a:r>
            <a:r>
              <a:rPr lang="pt-BR" dirty="0" err="1"/>
              <a:t>Scheduling</a:t>
            </a:r>
            <a:r>
              <a:rPr lang="pt-BR" dirty="0"/>
              <a:t> (FJSP)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56958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 dirty="0" smtClean="0"/>
              <a:t>MODELOS DE PROGRAMAÇÃO </a:t>
            </a:r>
            <a:br>
              <a:rPr lang="pt-BR" b="1" dirty="0" smtClean="0"/>
            </a:br>
            <a:r>
              <a:rPr lang="pt-BR" b="1" dirty="0" smtClean="0"/>
              <a:t>DA PRODUÇÃO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70000" lnSpcReduction="20000"/>
          </a:bodyPr>
          <a:lstStyle/>
          <a:p>
            <a:r>
              <a:rPr lang="pt-BR" b="1" dirty="0" err="1" smtClean="0"/>
              <a:t>Flow</a:t>
            </a:r>
            <a:r>
              <a:rPr lang="pt-BR" b="1" dirty="0" smtClean="0"/>
              <a:t>-shop </a:t>
            </a:r>
            <a:r>
              <a:rPr lang="pt-BR" b="1" dirty="0" err="1"/>
              <a:t>Scheduling</a:t>
            </a:r>
            <a:r>
              <a:rPr lang="pt-BR" b="1" dirty="0"/>
              <a:t> (FS</a:t>
            </a:r>
            <a:r>
              <a:rPr lang="pt-BR" b="1" dirty="0" smtClean="0"/>
              <a:t>): </a:t>
            </a:r>
            <a:r>
              <a:rPr lang="pt-BR" dirty="0" err="1"/>
              <a:t>cenário</a:t>
            </a:r>
            <a:r>
              <a:rPr lang="pt-BR" dirty="0"/>
              <a:t> em que existem 𝑚 recursos e 𝑛 </a:t>
            </a:r>
            <a:r>
              <a:rPr lang="pt-BR" i="1" dirty="0" err="1"/>
              <a:t>jobs</a:t>
            </a:r>
            <a:r>
              <a:rPr lang="pt-BR" dirty="0"/>
              <a:t>, sendo que cada </a:t>
            </a:r>
            <a:r>
              <a:rPr lang="pt-BR" i="1" dirty="0" err="1"/>
              <a:t>job</a:t>
            </a:r>
            <a:r>
              <a:rPr lang="pt-BR" i="1" dirty="0"/>
              <a:t> </a:t>
            </a:r>
            <a:r>
              <a:rPr lang="pt-BR" dirty="0"/>
              <a:t>apresenta um conjunto de </a:t>
            </a:r>
            <a:r>
              <a:rPr lang="pt-BR" dirty="0" err="1"/>
              <a:t>operações</a:t>
            </a:r>
            <a:r>
              <a:rPr lang="pt-BR" dirty="0"/>
              <a:t> (</a:t>
            </a:r>
            <a:r>
              <a:rPr lang="pt-BR" dirty="0" err="1"/>
              <a:t>estágios</a:t>
            </a:r>
            <a:r>
              <a:rPr lang="pt-BR" dirty="0"/>
              <a:t> de processamento) </a:t>
            </a:r>
            <a:r>
              <a:rPr lang="pt-BR" dirty="0" err="1"/>
              <a:t>pre</a:t>
            </a:r>
            <a:r>
              <a:rPr lang="pt-BR" dirty="0"/>
              <a:t>́-ordenadas e as </a:t>
            </a:r>
            <a:r>
              <a:rPr lang="pt-BR" dirty="0" err="1"/>
              <a:t>sequências</a:t>
            </a:r>
            <a:r>
              <a:rPr lang="pt-BR" dirty="0"/>
              <a:t> de </a:t>
            </a:r>
            <a:r>
              <a:rPr lang="pt-BR" dirty="0" err="1"/>
              <a:t>execução</a:t>
            </a:r>
            <a:r>
              <a:rPr lang="pt-BR" dirty="0"/>
              <a:t> nos recursos </a:t>
            </a:r>
            <a:r>
              <a:rPr lang="pt-BR" dirty="0" err="1" smtClean="0"/>
              <a:t>disponíveis</a:t>
            </a:r>
            <a:r>
              <a:rPr lang="pt-BR" dirty="0" smtClean="0"/>
              <a:t> </a:t>
            </a:r>
            <a:r>
              <a:rPr lang="pt-BR" dirty="0" err="1"/>
              <a:t>são</a:t>
            </a:r>
            <a:r>
              <a:rPr lang="pt-BR" dirty="0"/>
              <a:t> as mesmas para todos os </a:t>
            </a:r>
            <a:r>
              <a:rPr lang="pt-BR" i="1" dirty="0" err="1"/>
              <a:t>jobs</a:t>
            </a:r>
            <a:r>
              <a:rPr lang="pt-BR" i="1" dirty="0"/>
              <a:t> </a:t>
            </a:r>
            <a:r>
              <a:rPr lang="pt-BR" dirty="0"/>
              <a:t>envolvidos; </a:t>
            </a:r>
            <a:endParaRPr lang="pt-BR" dirty="0"/>
          </a:p>
          <a:p>
            <a:endParaRPr lang="pt-BR" dirty="0" smtClean="0"/>
          </a:p>
          <a:p>
            <a:r>
              <a:rPr lang="pt-BR" b="1" dirty="0" err="1" smtClean="0"/>
              <a:t>Job</a:t>
            </a:r>
            <a:r>
              <a:rPr lang="pt-BR" b="1" dirty="0" smtClean="0"/>
              <a:t>-shop </a:t>
            </a:r>
            <a:r>
              <a:rPr lang="pt-BR" b="1" dirty="0" err="1"/>
              <a:t>Scheduling</a:t>
            </a:r>
            <a:r>
              <a:rPr lang="pt-BR" b="1" dirty="0"/>
              <a:t> (JS</a:t>
            </a:r>
            <a:r>
              <a:rPr lang="pt-BR" b="1" dirty="0" smtClean="0"/>
              <a:t>):</a:t>
            </a:r>
            <a:r>
              <a:rPr lang="pt-BR" dirty="0" smtClean="0"/>
              <a:t> </a:t>
            </a:r>
            <a:r>
              <a:rPr lang="pt-BR" dirty="0"/>
              <a:t>tal forma de </a:t>
            </a:r>
            <a:r>
              <a:rPr lang="pt-BR" dirty="0" err="1"/>
              <a:t>produção</a:t>
            </a:r>
            <a:r>
              <a:rPr lang="pt-BR" dirty="0"/>
              <a:t> difere do anterior pelo fato de que, nesse caso, cada </a:t>
            </a:r>
            <a:r>
              <a:rPr lang="pt-BR" i="1" dirty="0" err="1"/>
              <a:t>job</a:t>
            </a:r>
            <a:r>
              <a:rPr lang="pt-BR" i="1" dirty="0"/>
              <a:t> </a:t>
            </a:r>
            <a:r>
              <a:rPr lang="pt-BR" dirty="0"/>
              <a:t>apresenta uma </a:t>
            </a:r>
            <a:r>
              <a:rPr lang="pt-BR" dirty="0" err="1"/>
              <a:t>sequência</a:t>
            </a:r>
            <a:r>
              <a:rPr lang="pt-BR" dirty="0"/>
              <a:t> </a:t>
            </a:r>
            <a:r>
              <a:rPr lang="pt-BR" dirty="0" err="1"/>
              <a:t>própria</a:t>
            </a:r>
            <a:r>
              <a:rPr lang="pt-BR" dirty="0"/>
              <a:t> de </a:t>
            </a:r>
            <a:r>
              <a:rPr lang="pt-BR" dirty="0" err="1"/>
              <a:t>execução</a:t>
            </a:r>
            <a:r>
              <a:rPr lang="pt-BR" dirty="0"/>
              <a:t> de suas </a:t>
            </a:r>
            <a:r>
              <a:rPr lang="pt-BR" dirty="0" err="1"/>
              <a:t>operações</a:t>
            </a:r>
            <a:r>
              <a:rPr lang="pt-BR" dirty="0"/>
              <a:t> nos recursos produtivos </a:t>
            </a:r>
            <a:r>
              <a:rPr lang="pt-BR" dirty="0" err="1"/>
              <a:t>disponíveis</a:t>
            </a:r>
            <a:r>
              <a:rPr lang="pt-BR" dirty="0"/>
              <a:t>, podendo o recurso ser ou </a:t>
            </a:r>
            <a:r>
              <a:rPr lang="pt-BR" dirty="0" err="1"/>
              <a:t>não</a:t>
            </a:r>
            <a:r>
              <a:rPr lang="pt-BR" dirty="0"/>
              <a:t> compartilhado por outro </a:t>
            </a:r>
            <a:r>
              <a:rPr lang="pt-BR" i="1" dirty="0" err="1"/>
              <a:t>job</a:t>
            </a:r>
            <a:r>
              <a:rPr lang="pt-BR" i="1" dirty="0"/>
              <a:t> </a:t>
            </a:r>
            <a:r>
              <a:rPr lang="pt-BR" dirty="0"/>
              <a:t>do sistema considerado; </a:t>
            </a:r>
            <a:r>
              <a:rPr lang="pt-BR" dirty="0"/>
              <a:t/>
            </a:r>
            <a:br>
              <a:rPr lang="pt-BR" dirty="0"/>
            </a:br>
            <a:r>
              <a:rPr lang="pt-BR" dirty="0" smtClean="0"/>
              <a:t> </a:t>
            </a:r>
          </a:p>
          <a:p>
            <a:r>
              <a:rPr lang="pt-BR" dirty="0" smtClean="0"/>
              <a:t>Open-shop </a:t>
            </a:r>
            <a:r>
              <a:rPr lang="pt-BR" dirty="0" err="1"/>
              <a:t>Scheduling</a:t>
            </a:r>
            <a:r>
              <a:rPr lang="pt-BR" dirty="0"/>
              <a:t> (OS</a:t>
            </a:r>
            <a:r>
              <a:rPr lang="pt-BR" dirty="0" smtClean="0"/>
              <a:t>): </a:t>
            </a:r>
            <a:r>
              <a:rPr lang="pt-BR" dirty="0"/>
              <a:t>este tipo de </a:t>
            </a:r>
            <a:r>
              <a:rPr lang="pt-BR" dirty="0" err="1"/>
              <a:t>produção</a:t>
            </a:r>
            <a:r>
              <a:rPr lang="pt-BR" dirty="0"/>
              <a:t> pode ser interpretado como um caso particular do JS, onde os </a:t>
            </a:r>
            <a:r>
              <a:rPr lang="pt-BR" i="1" dirty="0" err="1"/>
              <a:t>jobs</a:t>
            </a:r>
            <a:r>
              <a:rPr lang="pt-BR" i="1" dirty="0"/>
              <a:t> </a:t>
            </a:r>
            <a:r>
              <a:rPr lang="pt-BR" dirty="0"/>
              <a:t>verificados </a:t>
            </a:r>
            <a:r>
              <a:rPr lang="pt-BR" dirty="0" err="1"/>
              <a:t>não</a:t>
            </a:r>
            <a:r>
              <a:rPr lang="pt-BR" dirty="0"/>
              <a:t> apresentam </a:t>
            </a:r>
            <a:r>
              <a:rPr lang="pt-BR" dirty="0" err="1"/>
              <a:t>restrições</a:t>
            </a:r>
            <a:r>
              <a:rPr lang="pt-BR" dirty="0"/>
              <a:t> internas de ordenamento de </a:t>
            </a:r>
            <a:r>
              <a:rPr lang="pt-BR" dirty="0" err="1"/>
              <a:t>operações</a:t>
            </a:r>
            <a:r>
              <a:rPr lang="pt-BR" dirty="0"/>
              <a:t>, ou seja, suas </a:t>
            </a:r>
            <a:r>
              <a:rPr lang="pt-BR" dirty="0" err="1"/>
              <a:t>operaç</a:t>
            </a:r>
            <a:r>
              <a:rPr lang="pt-BR" dirty="0" err="1" smtClean="0"/>
              <a:t>ões</a:t>
            </a:r>
            <a:r>
              <a:rPr lang="pt-BR" dirty="0" smtClean="0"/>
              <a:t> </a:t>
            </a:r>
            <a:r>
              <a:rPr lang="pt-BR" dirty="0" err="1" smtClean="0"/>
              <a:t>não</a:t>
            </a:r>
            <a:r>
              <a:rPr lang="pt-BR" dirty="0" smtClean="0"/>
              <a:t> </a:t>
            </a:r>
            <a:r>
              <a:rPr lang="pt-BR" dirty="0"/>
              <a:t>possuem </a:t>
            </a:r>
            <a:r>
              <a:rPr lang="pt-BR" dirty="0" err="1"/>
              <a:t>relações</a:t>
            </a:r>
            <a:r>
              <a:rPr lang="pt-BR" dirty="0"/>
              <a:t> de </a:t>
            </a:r>
            <a:r>
              <a:rPr lang="pt-BR" dirty="0" err="1"/>
              <a:t>precedência</a:t>
            </a:r>
            <a:r>
              <a:rPr lang="pt-BR" dirty="0"/>
              <a:t> </a:t>
            </a:r>
            <a:r>
              <a:rPr lang="pt-BR" dirty="0" err="1"/>
              <a:t>pre</a:t>
            </a:r>
            <a:r>
              <a:rPr lang="pt-BR" dirty="0"/>
              <a:t>́-estabelecidas. 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6658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smtClean="0"/>
              <a:t>TÓPICOS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Introdução</a:t>
            </a:r>
          </a:p>
          <a:p>
            <a:r>
              <a:rPr lang="pt-BR" b="1" dirty="0" smtClean="0">
                <a:solidFill>
                  <a:schemeClr val="accent6">
                    <a:lumMod val="75000"/>
                  </a:schemeClr>
                </a:solidFill>
              </a:rPr>
              <a:t>Definição do FJSP</a:t>
            </a:r>
          </a:p>
          <a:p>
            <a:r>
              <a:rPr lang="pt-BR" dirty="0" smtClean="0"/>
              <a:t>Objetivos</a:t>
            </a:r>
          </a:p>
          <a:p>
            <a:r>
              <a:rPr lang="pt-BR" dirty="0" smtClean="0"/>
              <a:t>Conceitos Gerais</a:t>
            </a:r>
          </a:p>
          <a:p>
            <a:r>
              <a:rPr lang="pt-BR" dirty="0" smtClean="0"/>
              <a:t>Trabalhos Relacionados</a:t>
            </a:r>
          </a:p>
          <a:p>
            <a:r>
              <a:rPr lang="pt-BR" dirty="0" smtClean="0"/>
              <a:t>Proposta</a:t>
            </a:r>
          </a:p>
          <a:p>
            <a:r>
              <a:rPr lang="pt-BR" dirty="0" smtClean="0"/>
              <a:t>Considerações Finais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98696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 dirty="0" smtClean="0"/>
              <a:t>FLEXIBLE JOB-SHOP SCHEDULING </a:t>
            </a:r>
            <a:r>
              <a:rPr lang="pt-BR" b="1" dirty="0" smtClean="0"/>
              <a:t>PROBLEM (FJSP)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/>
          <a:lstStyle/>
          <a:p>
            <a:r>
              <a:rPr lang="pt-BR" dirty="0" err="1" smtClean="0"/>
              <a:t>Generalizac</a:t>
            </a:r>
            <a:r>
              <a:rPr lang="pt-BR" dirty="0" err="1"/>
              <a:t>̧ão</a:t>
            </a:r>
            <a:r>
              <a:rPr lang="pt-BR" dirty="0"/>
              <a:t> que respeita as premissas do modelo base (JS), </a:t>
            </a:r>
            <a:r>
              <a:rPr lang="pt-BR" dirty="0" err="1"/>
              <a:t>porém</a:t>
            </a:r>
            <a:r>
              <a:rPr lang="pt-BR" dirty="0"/>
              <a:t> possui complexidades complementares que resultam no FJSP, estas complexidades </a:t>
            </a:r>
            <a:r>
              <a:rPr lang="pt-BR" dirty="0" err="1"/>
              <a:t>serão</a:t>
            </a:r>
            <a:r>
              <a:rPr lang="pt-BR" dirty="0"/>
              <a:t> explicadas na </a:t>
            </a:r>
            <a:r>
              <a:rPr lang="pt-BR" dirty="0" err="1"/>
              <a:t>próxima</a:t>
            </a:r>
            <a:r>
              <a:rPr lang="pt-BR" dirty="0"/>
              <a:t> </a:t>
            </a:r>
            <a:r>
              <a:rPr lang="pt-BR" dirty="0" err="1"/>
              <a:t>seção</a:t>
            </a:r>
            <a:r>
              <a:rPr lang="pt-BR" dirty="0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773374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728</Words>
  <Application>Microsoft Macintosh PowerPoint</Application>
  <PresentationFormat>Apresentação na tela (4:3)</PresentationFormat>
  <Paragraphs>139</Paragraphs>
  <Slides>21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4" baseType="lpstr">
      <vt:lpstr>Calibri</vt:lpstr>
      <vt:lpstr>Arial</vt:lpstr>
      <vt:lpstr>Tema do Office</vt:lpstr>
      <vt:lpstr>ALGORITMO DE ENXAME DE PARTÍCULAS PARA RESOLUÇÃO DO PROBLEMA DA PROGRAMAÇÃO DA PRODUÇÃO JOB-SHOP FLEXÍVEL</vt:lpstr>
      <vt:lpstr>TÓPICOS</vt:lpstr>
      <vt:lpstr>PROGRAMAÇÃO DA PRODUÇÃO</vt:lpstr>
      <vt:lpstr>PROGRAMAÇÃO DA PRODUÇÃO</vt:lpstr>
      <vt:lpstr>PROGRAMAÇÃO DA PRODUÇÃO</vt:lpstr>
      <vt:lpstr>MODELOS DE PROGRAMAÇÃO  DA PRODUÇÃO</vt:lpstr>
      <vt:lpstr>MODELOS DE PROGRAMAÇÃO  DA PRODUÇÃO</vt:lpstr>
      <vt:lpstr>TÓPICOS</vt:lpstr>
      <vt:lpstr>FLEXIBLE JOB-SHOP SCHEDULING PROBLEM (FJSP)</vt:lpstr>
      <vt:lpstr>TÓPICOS</vt:lpstr>
      <vt:lpstr>OBJETIVOS DA PESQUISA</vt:lpstr>
      <vt:lpstr>TÓPICOS</vt:lpstr>
      <vt:lpstr>ENXAME DE PARTÍCULAS</vt:lpstr>
      <vt:lpstr>SIMULATE ANNEALING</vt:lpstr>
      <vt:lpstr>TÓPICOS</vt:lpstr>
      <vt:lpstr>TRABALHOS RELACIONADOS</vt:lpstr>
      <vt:lpstr>TRABALHOS RELACIONADOS</vt:lpstr>
      <vt:lpstr>RESULTADOS</vt:lpstr>
      <vt:lpstr>TÓPICOS</vt:lpstr>
      <vt:lpstr>TÓPICOS</vt:lpstr>
      <vt:lpstr>Considerações Finais</vt:lpstr>
    </vt:vector>
  </TitlesOfParts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Diego Cavalca</dc:creator>
  <cp:lastModifiedBy>DIEGO LUIZ CAVALCA</cp:lastModifiedBy>
  <cp:revision>74</cp:revision>
  <dcterms:created xsi:type="dcterms:W3CDTF">2016-11-22T17:28:03Z</dcterms:created>
  <dcterms:modified xsi:type="dcterms:W3CDTF">2016-11-23T13:29:39Z</dcterms:modified>
</cp:coreProperties>
</file>

<file path=docProps/thumbnail.jpeg>
</file>